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4"/>
  </p:notesMasterIdLst>
  <p:handoutMasterIdLst>
    <p:handoutMasterId r:id="rId25"/>
  </p:handoutMasterIdLst>
  <p:sldIdLst>
    <p:sldId id="274" r:id="rId2"/>
    <p:sldId id="276" r:id="rId3"/>
    <p:sldId id="587" r:id="rId4"/>
    <p:sldId id="588" r:id="rId5"/>
    <p:sldId id="589" r:id="rId6"/>
    <p:sldId id="590" r:id="rId7"/>
    <p:sldId id="591" r:id="rId8"/>
    <p:sldId id="592" r:id="rId9"/>
    <p:sldId id="593" r:id="rId10"/>
    <p:sldId id="594" r:id="rId11"/>
    <p:sldId id="595" r:id="rId12"/>
    <p:sldId id="596" r:id="rId13"/>
    <p:sldId id="597" r:id="rId14"/>
    <p:sldId id="599" r:id="rId15"/>
    <p:sldId id="600" r:id="rId16"/>
    <p:sldId id="601" r:id="rId17"/>
    <p:sldId id="602" r:id="rId18"/>
    <p:sldId id="603" r:id="rId19"/>
    <p:sldId id="604" r:id="rId20"/>
    <p:sldId id="586" r:id="rId21"/>
    <p:sldId id="528" r:id="rId22"/>
    <p:sldId id="40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709A2BE3-2D0E-4BDF-9E7B-B5B14B6C6981}">
          <p14:sldIdLst>
            <p14:sldId id="274"/>
            <p14:sldId id="276"/>
          </p14:sldIdLst>
        </p14:section>
        <p14:section name="Характеристики на символ" id="{08231F49-C9A7-4A62-A805-954CD0506987}">
          <p14:sldIdLst>
            <p14:sldId id="587"/>
            <p14:sldId id="588"/>
          </p14:sldIdLst>
        </p14:section>
        <p14:section name="Форматиране на символи" id="{53BD2237-984A-43D0-AFFA-AFD20F188159}">
          <p14:sldIdLst>
            <p14:sldId id="589"/>
            <p14:sldId id="590"/>
            <p14:sldId id="591"/>
            <p14:sldId id="592"/>
            <p14:sldId id="593"/>
          </p14:sldIdLst>
        </p14:section>
        <p14:section name="Скритите символи" id="{7112B226-CA46-4D4E-9164-5733374C1007}">
          <p14:sldIdLst>
            <p14:sldId id="594"/>
            <p14:sldId id="595"/>
          </p14:sldIdLst>
        </p14:section>
        <p14:section name="Форматиране на абзац" id="{1BBA6D8A-5D02-46E9-BBDE-07CCDDE4EF39}">
          <p14:sldIdLst>
            <p14:sldId id="596"/>
            <p14:sldId id="597"/>
            <p14:sldId id="599"/>
            <p14:sldId id="600"/>
            <p14:sldId id="601"/>
            <p14:sldId id="602"/>
            <p14:sldId id="603"/>
            <p14:sldId id="604"/>
          </p14:sldIdLst>
        </p14:section>
        <p14:section name="Заключение" id="{10E03AB1-9AA8-4E86-9A64-D741901E50A2}">
          <p14:sldIdLst>
            <p14:sldId id="586"/>
            <p14:sldId id="528"/>
            <p14:sldId id="4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tanas Atanasov" initials="AA" lastIdx="1" clrIdx="0">
    <p:extLst>
      <p:ext uri="{19B8F6BF-5375-455C-9EA6-DF929625EA0E}">
        <p15:presenceInfo xmlns:p15="http://schemas.microsoft.com/office/powerpoint/2012/main" userId="S::a.atanasov@softuni.bg::eb44ae83-de0d-467f-ab6f-90099adfb7b0" providerId="AD"/>
      </p:ext>
    </p:extLst>
  </p:cmAuthor>
  <p:cmAuthor id="2" name="Muharem" initials="M" lastIdx="1" clrIdx="1">
    <p:extLst>
      <p:ext uri="{19B8F6BF-5375-455C-9EA6-DF929625EA0E}">
        <p15:presenceInfo xmlns:p15="http://schemas.microsoft.com/office/powerpoint/2012/main" userId="6656750bdb5049b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5C70"/>
    <a:srgbClr val="233B53"/>
    <a:srgbClr val="234465"/>
    <a:srgbClr val="D1D5DD"/>
    <a:srgbClr val="E0E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3AFA56-0E8C-4EBD-8FE7-7622987BC3CE}" v="39" dt="2023-08-11T16:35:34.367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67" autoAdjust="0"/>
    <p:restoredTop sz="94609" autoAdjust="0"/>
  </p:normalViewPr>
  <p:slideViewPr>
    <p:cSldViewPr snapToGrid="0" showGuides="1">
      <p:cViewPr varScale="1">
        <p:scale>
          <a:sx n="109" d="100"/>
          <a:sy n="109" d="100"/>
        </p:scale>
        <p:origin x="318" y="7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21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46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ralieva,Rumyana (GBS Sourcing) BI-BG-S" userId="acb836a2-01b2-4c83-bf7f-a32750ad8778" providerId="ADAL" clId="{683AFA56-0E8C-4EBD-8FE7-7622987BC3CE}"/>
    <pc:docChg chg="undo custSel modSld">
      <pc:chgData name="Zaralieva,Rumyana (GBS Sourcing) BI-BG-S" userId="acb836a2-01b2-4c83-bf7f-a32750ad8778" providerId="ADAL" clId="{683AFA56-0E8C-4EBD-8FE7-7622987BC3CE}" dt="2023-08-11T16:36:54.115" v="162" actId="14100"/>
      <pc:docMkLst>
        <pc:docMk/>
      </pc:docMkLst>
      <pc:sldChg chg="modAnim">
        <pc:chgData name="Zaralieva,Rumyana (GBS Sourcing) BI-BG-S" userId="acb836a2-01b2-4c83-bf7f-a32750ad8778" providerId="ADAL" clId="{683AFA56-0E8C-4EBD-8FE7-7622987BC3CE}" dt="2023-08-11T16:13:32.699" v="23"/>
        <pc:sldMkLst>
          <pc:docMk/>
          <pc:sldMk cId="3072402304" sldId="635"/>
        </pc:sldMkLst>
      </pc:sldChg>
      <pc:sldChg chg="addSp delSp modSp mod modAnim">
        <pc:chgData name="Zaralieva,Rumyana (GBS Sourcing) BI-BG-S" userId="acb836a2-01b2-4c83-bf7f-a32750ad8778" providerId="ADAL" clId="{683AFA56-0E8C-4EBD-8FE7-7622987BC3CE}" dt="2023-08-11T16:35:34.367" v="158"/>
        <pc:sldMkLst>
          <pc:docMk/>
          <pc:sldMk cId="1139474173" sldId="644"/>
        </pc:sldMkLst>
        <pc:spChg chg="del">
          <ac:chgData name="Zaralieva,Rumyana (GBS Sourcing) BI-BG-S" userId="acb836a2-01b2-4c83-bf7f-a32750ad8778" providerId="ADAL" clId="{683AFA56-0E8C-4EBD-8FE7-7622987BC3CE}" dt="2023-08-11T16:31:13.563" v="131" actId="478"/>
          <ac:spMkLst>
            <pc:docMk/>
            <pc:sldMk cId="1139474173" sldId="644"/>
            <ac:spMk id="2" creationId="{8036882D-658D-CB8A-72F5-C658CDF732C1}"/>
          </ac:spMkLst>
        </pc:spChg>
        <pc:spChg chg="mod">
          <ac:chgData name="Zaralieva,Rumyana (GBS Sourcing) BI-BG-S" userId="acb836a2-01b2-4c83-bf7f-a32750ad8778" providerId="ADAL" clId="{683AFA56-0E8C-4EBD-8FE7-7622987BC3CE}" dt="2023-08-11T16:35:13.716" v="156" actId="20577"/>
          <ac:spMkLst>
            <pc:docMk/>
            <pc:sldMk cId="1139474173" sldId="644"/>
            <ac:spMk id="5" creationId="{52257ABB-6E9B-4338-8204-41F5119CB79D}"/>
          </ac:spMkLst>
        </pc:spChg>
        <pc:picChg chg="add mod modCrop">
          <ac:chgData name="Zaralieva,Rumyana (GBS Sourcing) BI-BG-S" userId="acb836a2-01b2-4c83-bf7f-a32750ad8778" providerId="ADAL" clId="{683AFA56-0E8C-4EBD-8FE7-7622987BC3CE}" dt="2023-08-11T16:34:03.361" v="144" actId="14100"/>
          <ac:picMkLst>
            <pc:docMk/>
            <pc:sldMk cId="1139474173" sldId="644"/>
            <ac:picMk id="6" creationId="{CF99B202-E220-3C6A-4AD3-B63599D17F46}"/>
          </ac:picMkLst>
        </pc:picChg>
        <pc:picChg chg="add del mod">
          <ac:chgData name="Zaralieva,Rumyana (GBS Sourcing) BI-BG-S" userId="acb836a2-01b2-4c83-bf7f-a32750ad8778" providerId="ADAL" clId="{683AFA56-0E8C-4EBD-8FE7-7622987BC3CE}" dt="2023-08-11T16:34:19.099" v="146" actId="478"/>
          <ac:picMkLst>
            <pc:docMk/>
            <pc:sldMk cId="1139474173" sldId="644"/>
            <ac:picMk id="8" creationId="{0388C0FC-0523-974D-4101-662EC927C687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35:02.568" v="153" actId="962"/>
          <ac:picMkLst>
            <pc:docMk/>
            <pc:sldMk cId="1139474173" sldId="644"/>
            <ac:picMk id="11" creationId="{42AF20DF-0BEA-28CC-6CDE-C5FF094DE025}"/>
          </ac:picMkLst>
        </pc:picChg>
      </pc:sldChg>
      <pc:sldChg chg="addSp delSp modSp mod">
        <pc:chgData name="Zaralieva,Rumyana (GBS Sourcing) BI-BG-S" userId="acb836a2-01b2-4c83-bf7f-a32750ad8778" providerId="ADAL" clId="{683AFA56-0E8C-4EBD-8FE7-7622987BC3CE}" dt="2023-08-11T16:12:07.143" v="11" actId="208"/>
        <pc:sldMkLst>
          <pc:docMk/>
          <pc:sldMk cId="3444872940" sldId="664"/>
        </pc:sldMkLst>
        <pc:spChg chg="del">
          <ac:chgData name="Zaralieva,Rumyana (GBS Sourcing) BI-BG-S" userId="acb836a2-01b2-4c83-bf7f-a32750ad8778" providerId="ADAL" clId="{683AFA56-0E8C-4EBD-8FE7-7622987BC3CE}" dt="2023-08-11T16:11:17.993" v="3" actId="478"/>
          <ac:spMkLst>
            <pc:docMk/>
            <pc:sldMk cId="3444872940" sldId="664"/>
            <ac:spMk id="2" creationId="{B9432C41-8D8F-2629-AA6F-1CA0AD72C6F2}"/>
          </ac:spMkLst>
        </pc:spChg>
        <pc:picChg chg="del">
          <ac:chgData name="Zaralieva,Rumyana (GBS Sourcing) BI-BG-S" userId="acb836a2-01b2-4c83-bf7f-a32750ad8778" providerId="ADAL" clId="{683AFA56-0E8C-4EBD-8FE7-7622987BC3CE}" dt="2023-08-11T16:10:54.232" v="0" actId="478"/>
          <ac:picMkLst>
            <pc:docMk/>
            <pc:sldMk cId="3444872940" sldId="664"/>
            <ac:picMk id="4" creationId="{00000000-0000-0000-0000-000000000000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12:07.143" v="11" actId="208"/>
          <ac:picMkLst>
            <pc:docMk/>
            <pc:sldMk cId="3444872940" sldId="664"/>
            <ac:picMk id="6" creationId="{1431E400-2A7F-5E78-DD82-A28FCF9DD5B4}"/>
          </ac:picMkLst>
        </pc:picChg>
      </pc:sldChg>
      <pc:sldChg chg="delSp modSp mod">
        <pc:chgData name="Zaralieva,Rumyana (GBS Sourcing) BI-BG-S" userId="acb836a2-01b2-4c83-bf7f-a32750ad8778" providerId="ADAL" clId="{683AFA56-0E8C-4EBD-8FE7-7622987BC3CE}" dt="2023-08-11T16:36:02.425" v="159" actId="208"/>
        <pc:sldMkLst>
          <pc:docMk/>
          <pc:sldMk cId="4162728835" sldId="666"/>
        </pc:sldMkLst>
        <pc:spChg chg="del">
          <ac:chgData name="Zaralieva,Rumyana (GBS Sourcing) BI-BG-S" userId="acb836a2-01b2-4c83-bf7f-a32750ad8778" providerId="ADAL" clId="{683AFA56-0E8C-4EBD-8FE7-7622987BC3CE}" dt="2023-08-11T16:14:52.096" v="25" actId="478"/>
          <ac:spMkLst>
            <pc:docMk/>
            <pc:sldMk cId="4162728835" sldId="666"/>
            <ac:spMk id="6" creationId="{064039AD-F593-E647-964B-9AD4ED43B0BF}"/>
          </ac:spMkLst>
        </pc:spChg>
        <pc:picChg chg="mod">
          <ac:chgData name="Zaralieva,Rumyana (GBS Sourcing) BI-BG-S" userId="acb836a2-01b2-4c83-bf7f-a32750ad8778" providerId="ADAL" clId="{683AFA56-0E8C-4EBD-8FE7-7622987BC3CE}" dt="2023-08-11T16:36:02.425" v="159" actId="208"/>
          <ac:picMkLst>
            <pc:docMk/>
            <pc:sldMk cId="4162728835" sldId="666"/>
            <ac:picMk id="5" creationId="{00000000-0000-0000-0000-000000000000}"/>
          </ac:picMkLst>
        </pc:picChg>
      </pc:sldChg>
      <pc:sldChg chg="delSp modSp mod">
        <pc:chgData name="Zaralieva,Rumyana (GBS Sourcing) BI-BG-S" userId="acb836a2-01b2-4c83-bf7f-a32750ad8778" providerId="ADAL" clId="{683AFA56-0E8C-4EBD-8FE7-7622987BC3CE}" dt="2023-08-11T16:15:53.006" v="27" actId="478"/>
        <pc:sldMkLst>
          <pc:docMk/>
          <pc:sldMk cId="3131606829" sldId="667"/>
        </pc:sldMkLst>
        <pc:spChg chg="del">
          <ac:chgData name="Zaralieva,Rumyana (GBS Sourcing) BI-BG-S" userId="acb836a2-01b2-4c83-bf7f-a32750ad8778" providerId="ADAL" clId="{683AFA56-0E8C-4EBD-8FE7-7622987BC3CE}" dt="2023-08-11T16:15:53.006" v="27" actId="478"/>
          <ac:spMkLst>
            <pc:docMk/>
            <pc:sldMk cId="3131606829" sldId="667"/>
            <ac:spMk id="6" creationId="{4DBD4092-C56C-59A7-1007-4276801C949B}"/>
          </ac:spMkLst>
        </pc:spChg>
        <pc:picChg chg="mod">
          <ac:chgData name="Zaralieva,Rumyana (GBS Sourcing) BI-BG-S" userId="acb836a2-01b2-4c83-bf7f-a32750ad8778" providerId="ADAL" clId="{683AFA56-0E8C-4EBD-8FE7-7622987BC3CE}" dt="2023-08-11T16:15:43.749" v="26" actId="14826"/>
          <ac:picMkLst>
            <pc:docMk/>
            <pc:sldMk cId="3131606829" sldId="667"/>
            <ac:picMk id="5" creationId="{00000000-0000-0000-0000-000000000000}"/>
          </ac:picMkLst>
        </pc:picChg>
      </pc:sldChg>
      <pc:sldChg chg="addSp delSp modSp mod modAnim">
        <pc:chgData name="Zaralieva,Rumyana (GBS Sourcing) BI-BG-S" userId="acb836a2-01b2-4c83-bf7f-a32750ad8778" providerId="ADAL" clId="{683AFA56-0E8C-4EBD-8FE7-7622987BC3CE}" dt="2023-08-11T16:18:20.735" v="45"/>
        <pc:sldMkLst>
          <pc:docMk/>
          <pc:sldMk cId="1683193589" sldId="672"/>
        </pc:sldMkLst>
        <pc:spChg chg="mod">
          <ac:chgData name="Zaralieva,Rumyana (GBS Sourcing) BI-BG-S" userId="acb836a2-01b2-4c83-bf7f-a32750ad8778" providerId="ADAL" clId="{683AFA56-0E8C-4EBD-8FE7-7622987BC3CE}" dt="2023-08-11T16:17:26.513" v="35" actId="14100"/>
          <ac:spMkLst>
            <pc:docMk/>
            <pc:sldMk cId="1683193589" sldId="672"/>
            <ac:spMk id="2" creationId="{00000000-0000-0000-0000-000000000000}"/>
          </ac:spMkLst>
        </pc:spChg>
        <pc:spChg chg="del">
          <ac:chgData name="Zaralieva,Rumyana (GBS Sourcing) BI-BG-S" userId="acb836a2-01b2-4c83-bf7f-a32750ad8778" providerId="ADAL" clId="{683AFA56-0E8C-4EBD-8FE7-7622987BC3CE}" dt="2023-08-11T16:17:02.750" v="28" actId="478"/>
          <ac:spMkLst>
            <pc:docMk/>
            <pc:sldMk cId="1683193589" sldId="672"/>
            <ac:spMk id="6" creationId="{F414B1CD-2515-B80D-F61B-39F08041FF46}"/>
          </ac:spMkLst>
        </pc:spChg>
        <pc:picChg chg="mod">
          <ac:chgData name="Zaralieva,Rumyana (GBS Sourcing) BI-BG-S" userId="acb836a2-01b2-4c83-bf7f-a32750ad8778" providerId="ADAL" clId="{683AFA56-0E8C-4EBD-8FE7-7622987BC3CE}" dt="2023-08-11T16:17:35.997" v="40" actId="1076"/>
          <ac:picMkLst>
            <pc:docMk/>
            <pc:sldMk cId="1683193589" sldId="672"/>
            <ac:picMk id="5" creationId="{00000000-0000-0000-0000-000000000000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17:39.804" v="42" actId="1076"/>
          <ac:picMkLst>
            <pc:docMk/>
            <pc:sldMk cId="1683193589" sldId="672"/>
            <ac:picMk id="8" creationId="{89B5481A-FB1C-B642-CEC5-4B9F215BC369}"/>
          </ac:picMkLst>
        </pc:picChg>
      </pc:sldChg>
      <pc:sldChg chg="addSp delSp modSp mod modAnim">
        <pc:chgData name="Zaralieva,Rumyana (GBS Sourcing) BI-BG-S" userId="acb836a2-01b2-4c83-bf7f-a32750ad8778" providerId="ADAL" clId="{683AFA56-0E8C-4EBD-8FE7-7622987BC3CE}" dt="2023-08-11T16:36:54.115" v="162" actId="14100"/>
        <pc:sldMkLst>
          <pc:docMk/>
          <pc:sldMk cId="2550595343" sldId="675"/>
        </pc:sldMkLst>
        <pc:spChg chg="del">
          <ac:chgData name="Zaralieva,Rumyana (GBS Sourcing) BI-BG-S" userId="acb836a2-01b2-4c83-bf7f-a32750ad8778" providerId="ADAL" clId="{683AFA56-0E8C-4EBD-8FE7-7622987BC3CE}" dt="2023-08-11T16:26:28.768" v="100" actId="478"/>
          <ac:spMkLst>
            <pc:docMk/>
            <pc:sldMk cId="2550595343" sldId="675"/>
            <ac:spMk id="6" creationId="{9EF2964C-E0E4-38BE-EBFB-07EC279383FC}"/>
          </ac:spMkLst>
        </pc:spChg>
        <pc:spChg chg="del">
          <ac:chgData name="Zaralieva,Rumyana (GBS Sourcing) BI-BG-S" userId="acb836a2-01b2-4c83-bf7f-a32750ad8778" providerId="ADAL" clId="{683AFA56-0E8C-4EBD-8FE7-7622987BC3CE}" dt="2023-08-11T16:27:05.329" v="110" actId="478"/>
          <ac:spMkLst>
            <pc:docMk/>
            <pc:sldMk cId="2550595343" sldId="675"/>
            <ac:spMk id="7" creationId="{8FE1B987-74E8-1374-70C6-BA50BE096B44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28:09.328" v="122" actId="1076"/>
          <ac:spMkLst>
            <pc:docMk/>
            <pc:sldMk cId="2550595343" sldId="675"/>
            <ac:spMk id="10" creationId="{0FC94885-9E7E-0EAB-5BCF-9F3CBDB66E87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36:47.476" v="160" actId="1076"/>
          <ac:spMkLst>
            <pc:docMk/>
            <pc:sldMk cId="2550595343" sldId="675"/>
            <ac:spMk id="11" creationId="{BDE55FDF-4CE9-0172-3715-48D45C69BA99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28:48.821" v="130" actId="14100"/>
          <ac:spMkLst>
            <pc:docMk/>
            <pc:sldMk cId="2550595343" sldId="675"/>
            <ac:spMk id="12" creationId="{6C3A5D8E-F9BF-DF69-173F-1C3E4215447C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36:54.115" v="162" actId="14100"/>
          <ac:spMkLst>
            <pc:docMk/>
            <pc:sldMk cId="2550595343" sldId="675"/>
            <ac:spMk id="13" creationId="{C9C7D803-8D08-3FA2-3953-8A2C754BE653}"/>
          </ac:spMkLst>
        </pc:spChg>
        <pc:picChg chg="add mod modCrop">
          <ac:chgData name="Zaralieva,Rumyana (GBS Sourcing) BI-BG-S" userId="acb836a2-01b2-4c83-bf7f-a32750ad8778" providerId="ADAL" clId="{683AFA56-0E8C-4EBD-8FE7-7622987BC3CE}" dt="2023-08-11T16:26:43.550" v="106" actId="1076"/>
          <ac:picMkLst>
            <pc:docMk/>
            <pc:sldMk cId="2550595343" sldId="675"/>
            <ac:picMk id="2" creationId="{ACBA5D35-5B31-0843-B23F-FD6F39EBE63F}"/>
          </ac:picMkLst>
        </pc:picChg>
        <pc:picChg chg="mod modCrop">
          <ac:chgData name="Zaralieva,Rumyana (GBS Sourcing) BI-BG-S" userId="acb836a2-01b2-4c83-bf7f-a32750ad8778" providerId="ADAL" clId="{683AFA56-0E8C-4EBD-8FE7-7622987BC3CE}" dt="2023-08-11T16:26:47.061" v="108" actId="1076"/>
          <ac:picMkLst>
            <pc:docMk/>
            <pc:sldMk cId="2550595343" sldId="675"/>
            <ac:picMk id="5" creationId="{00000000-0000-0000-0000-000000000000}"/>
          </ac:picMkLst>
        </pc:picChg>
        <pc:picChg chg="add mod modCrop">
          <ac:chgData name="Zaralieva,Rumyana (GBS Sourcing) BI-BG-S" userId="acb836a2-01b2-4c83-bf7f-a32750ad8778" providerId="ADAL" clId="{683AFA56-0E8C-4EBD-8FE7-7622987BC3CE}" dt="2023-08-11T16:26:41.823" v="105" actId="1076"/>
          <ac:picMkLst>
            <pc:docMk/>
            <pc:sldMk cId="2550595343" sldId="675"/>
            <ac:picMk id="8" creationId="{B086F2A9-D5FC-9FFD-43B2-0EB228863C63}"/>
          </ac:picMkLst>
        </pc:picChg>
        <pc:picChg chg="add mod modCrop">
          <ac:chgData name="Zaralieva,Rumyana (GBS Sourcing) BI-BG-S" userId="acb836a2-01b2-4c83-bf7f-a32750ad8778" providerId="ADAL" clId="{683AFA56-0E8C-4EBD-8FE7-7622987BC3CE}" dt="2023-08-11T16:26:44.531" v="107" actId="1076"/>
          <ac:picMkLst>
            <pc:docMk/>
            <pc:sldMk cId="2550595343" sldId="675"/>
            <ac:picMk id="9" creationId="{45356975-3744-5608-A4B8-A04EE684575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30.9.2023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jpeg>
</file>

<file path=ppt/media/image44.gi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53.gif>
</file>

<file path=ppt/media/image54.png>
</file>

<file path=ppt/media/image55.png>
</file>

<file path=ppt/media/image56.png>
</file>

<file path=ppt/media/image57.gif>
</file>

<file path=ppt/media/image58.gif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70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03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517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50641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991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.emf"/><Relationship Id="rId16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4" Type="http://schemas.openxmlformats.org/officeDocument/2006/relationships/image" Target="../media/image8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hyperlink" Target="https://motion-software.com/" TargetMode="External"/><Relationship Id="rId13" Type="http://schemas.openxmlformats.org/officeDocument/2006/relationships/image" Target="../media/image32.png"/><Relationship Id="rId18" Type="http://schemas.openxmlformats.org/officeDocument/2006/relationships/hyperlink" Target="http://www.telenor.bg/" TargetMode="External"/><Relationship Id="rId26" Type="http://schemas.openxmlformats.org/officeDocument/2006/relationships/hyperlink" Target="https://www.superhosting.bg/" TargetMode="External"/><Relationship Id="rId3" Type="http://schemas.openxmlformats.org/officeDocument/2006/relationships/image" Target="../media/image8.png"/><Relationship Id="rId21" Type="http://schemas.openxmlformats.org/officeDocument/2006/relationships/image" Target="../media/image36.png"/><Relationship Id="rId7" Type="http://schemas.openxmlformats.org/officeDocument/2006/relationships/image" Target="../media/image29.png"/><Relationship Id="rId12" Type="http://schemas.openxmlformats.org/officeDocument/2006/relationships/hyperlink" Target="https://aeternity.com/" TargetMode="External"/><Relationship Id="rId17" Type="http://schemas.openxmlformats.org/officeDocument/2006/relationships/image" Target="../media/image34.png"/><Relationship Id="rId25" Type="http://schemas.openxmlformats.org/officeDocument/2006/relationships/image" Target="../media/image38.png"/><Relationship Id="rId2" Type="http://schemas.openxmlformats.org/officeDocument/2006/relationships/image" Target="../media/image1.emf"/><Relationship Id="rId16" Type="http://schemas.openxmlformats.org/officeDocument/2006/relationships/hyperlink" Target="https://www.softwaregroup.com/" TargetMode="External"/><Relationship Id="rId20" Type="http://schemas.openxmlformats.org/officeDocument/2006/relationships/hyperlink" Target="http://www.xs-software.com/" TargetMode="External"/><Relationship Id="rId29" Type="http://schemas.openxmlformats.org/officeDocument/2006/relationships/image" Target="../media/image40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indeavr.com/en" TargetMode="External"/><Relationship Id="rId11" Type="http://schemas.openxmlformats.org/officeDocument/2006/relationships/image" Target="../media/image31.jpeg"/><Relationship Id="rId24" Type="http://schemas.openxmlformats.org/officeDocument/2006/relationships/hyperlink" Target="http://www.postbank.bg/" TargetMode="External"/><Relationship Id="rId5" Type="http://schemas.openxmlformats.org/officeDocument/2006/relationships/image" Target="../media/image28.png"/><Relationship Id="rId15" Type="http://schemas.openxmlformats.org/officeDocument/2006/relationships/image" Target="../media/image33.png"/><Relationship Id="rId23" Type="http://schemas.openxmlformats.org/officeDocument/2006/relationships/image" Target="../media/image37.png"/><Relationship Id="rId28" Type="http://schemas.openxmlformats.org/officeDocument/2006/relationships/hyperlink" Target="http://smartit.bg/" TargetMode="External"/><Relationship Id="rId10" Type="http://schemas.openxmlformats.org/officeDocument/2006/relationships/hyperlink" Target="https://www.liebherr.com/en/deu/start/start-page.html" TargetMode="External"/><Relationship Id="rId19" Type="http://schemas.openxmlformats.org/officeDocument/2006/relationships/image" Target="../media/image35.png"/><Relationship Id="rId4" Type="http://schemas.openxmlformats.org/officeDocument/2006/relationships/hyperlink" Target="http://www.infragistics.com/" TargetMode="External"/><Relationship Id="rId9" Type="http://schemas.openxmlformats.org/officeDocument/2006/relationships/image" Target="../media/image30.png"/><Relationship Id="rId14" Type="http://schemas.openxmlformats.org/officeDocument/2006/relationships/hyperlink" Target="https://netpeak.bg/" TargetMode="External"/><Relationship Id="rId22" Type="http://schemas.openxmlformats.org/officeDocument/2006/relationships/hyperlink" Target="https://www.sbtech.com/" TargetMode="External"/><Relationship Id="rId27" Type="http://schemas.openxmlformats.org/officeDocument/2006/relationships/image" Target="../media/image39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eg"/><Relationship Id="rId3" Type="http://schemas.openxmlformats.org/officeDocument/2006/relationships/image" Target="../media/image8.png"/><Relationship Id="rId7" Type="http://schemas.openxmlformats.org/officeDocument/2006/relationships/hyperlink" Target="http://www.world-of-myths.com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2.png"/><Relationship Id="rId5" Type="http://schemas.openxmlformats.org/officeDocument/2006/relationships/hyperlink" Target="https://www.onebitsoftware.net/" TargetMode="External"/><Relationship Id="rId10" Type="http://schemas.openxmlformats.org/officeDocument/2006/relationships/image" Target="../media/image44.gif"/><Relationship Id="rId4" Type="http://schemas.openxmlformats.org/officeDocument/2006/relationships/image" Target="../media/image41.jpeg"/><Relationship Id="rId9" Type="http://schemas.openxmlformats.org/officeDocument/2006/relationships/hyperlink" Target="https://www.lukanet.com/" TargetMode="Externa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7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4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629" y="2351427"/>
            <a:ext cx="5439372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50812" y="2374047"/>
            <a:ext cx="3171055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859" y="1303142"/>
            <a:ext cx="10965303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bg-BG" dirty="0"/>
              <a:t>Подзаглавие</a:t>
            </a:r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813" y="6057655"/>
            <a:ext cx="2106010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630" y="6035664"/>
            <a:ext cx="629579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3142" y="6035664"/>
            <a:ext cx="1187082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859" y="254857"/>
            <a:ext cx="10965303" cy="882654"/>
          </a:xfrm>
        </p:spPr>
        <p:txBody>
          <a:bodyPr/>
          <a:lstStyle>
            <a:lvl1pPr algn="ctr">
              <a:defRPr sz="4798"/>
            </a:lvl1pPr>
          </a:lstStyle>
          <a:p>
            <a:r>
              <a:rPr lang="bg-BG" dirty="0"/>
              <a:t>Заглавие на презентация</a:t>
            </a:r>
            <a:endParaRPr lang="en-US" dirty="0"/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1416" y="6080062"/>
            <a:ext cx="1437271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3853" y="5916124"/>
            <a:ext cx="2951518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3853" y="6340279"/>
            <a:ext cx="2951518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1147" y="4876800"/>
            <a:ext cx="2951518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1147" y="5368740"/>
            <a:ext cx="2951518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9" y="6702676"/>
            <a:ext cx="12195176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E5CD64-8E62-478C-BD07-29B0AE8E261B}"/>
              </a:ext>
            </a:extLst>
          </p:cNvPr>
          <p:cNvSpPr/>
          <p:nvPr userDrawn="1"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6" y="-17929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283" y="1830475"/>
            <a:ext cx="10961435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9/30/2023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5936" y="1353867"/>
            <a:ext cx="7199299" cy="50278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9/30/2023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26444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2820" y="1435108"/>
            <a:ext cx="7804097" cy="469137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7996846" y="1101255"/>
            <a:ext cx="62937" cy="51786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159711" y="1876206"/>
            <a:ext cx="186904" cy="440368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25989" y="1353867"/>
            <a:ext cx="3269246" cy="502788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9/30/2023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078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B21D9C95-5FF6-4F7E-AC00-ED6F3DD385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301" y="703244"/>
            <a:ext cx="8406073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bg-BG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Въпроси</a:t>
            </a: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7" y="2222932"/>
            <a:ext cx="3575905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52" y="314259"/>
            <a:ext cx="2126081" cy="53028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983C1-41F3-4B45-9E6B-F2615F74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9/30/2023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622C9-3C7D-445D-83B2-28583716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DAB2-278F-4812-9F5E-FB63D80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7" y="1702473"/>
            <a:ext cx="1198901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3"/>
            <a:ext cx="1166400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3"/>
            <a:ext cx="1166400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3"/>
            <a:ext cx="1166400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3"/>
            <a:ext cx="1166400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9" y="6371331"/>
            <a:ext cx="12195176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AF69835-F228-45D6-B39E-583EEBF1FE2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6" y="1702471"/>
            <a:ext cx="1198901" cy="11989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577C4C0-8539-4520-A497-BBFB45821D2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1"/>
            <a:ext cx="1166400" cy="140222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6073A22-1B90-4D35-943B-5D9816FEB8FE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1"/>
            <a:ext cx="1166400" cy="138925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7C8CFEA-27DA-4058-A611-3AE53851908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1"/>
            <a:ext cx="1166400" cy="156713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E9346DD-5152-48D0-8B06-7F8CE9803DAB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6B4B602-D2C7-47C8-9470-2C5795ED8C22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1"/>
            <a:ext cx="1166400" cy="143370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03B7E6D-AFDD-45E1-8121-F42E465AB0E8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FA3191E-14EF-4DC3-AD93-CA289B12B4C9}"/>
              </a:ext>
            </a:extLst>
          </p:cNvPr>
          <p:cNvCxnSpPr>
            <a:cxnSpLocks/>
          </p:cNvCxnSpPr>
          <p:nvPr userDrawn="1"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B530A8A-ABDE-4B7F-B28B-A9B499B32225}"/>
              </a:ext>
            </a:extLst>
          </p:cNvPr>
          <p:cNvCxnSpPr/>
          <p:nvPr userDrawn="1"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5ADF575-91AD-4F69-BA66-356B62AEB683}"/>
              </a:ext>
            </a:extLst>
          </p:cNvPr>
          <p:cNvCxnSpPr/>
          <p:nvPr userDrawn="1"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60C0104-2410-4352-A800-FD0292CC11A7}"/>
              </a:ext>
            </a:extLst>
          </p:cNvPr>
          <p:cNvCxnSpPr/>
          <p:nvPr userDrawn="1"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0FB7F08-6662-4D0C-AFAB-CFFDE9B1CA0A}"/>
              </a:ext>
            </a:extLst>
          </p:cNvPr>
          <p:cNvCxnSpPr/>
          <p:nvPr userDrawn="1"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79635D4-E3FF-4174-A648-032E9615851B}"/>
              </a:ext>
            </a:extLst>
          </p:cNvPr>
          <p:cNvCxnSpPr>
            <a:cxnSpLocks/>
          </p:cNvCxnSpPr>
          <p:nvPr userDrawn="1"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601A2EF-9181-444B-8898-83A36D09B869}"/>
              </a:ext>
            </a:extLst>
          </p:cNvPr>
          <p:cNvCxnSpPr>
            <a:cxnSpLocks/>
          </p:cNvCxnSpPr>
          <p:nvPr userDrawn="1"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07F38C1-A87B-4D59-BE69-6A23413F5870}"/>
              </a:ext>
            </a:extLst>
          </p:cNvPr>
          <p:cNvCxnSpPr/>
          <p:nvPr userDrawn="1"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mond Pa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err="1"/>
              <a:t>SoftUni</a:t>
            </a:r>
            <a:r>
              <a:rPr lang="en-US" dirty="0"/>
              <a:t> Diamond Partners</a:t>
            </a:r>
            <a:endParaRPr lang="bg-BG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1C8BF23-28B4-4942-902F-58C0B92A76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pic>
        <p:nvPicPr>
          <p:cNvPr id="12" name="Infragistics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4" r="-4204"/>
          <a:stretch/>
        </p:blipFill>
        <p:spPr>
          <a:xfrm>
            <a:off x="5455779" y="4535836"/>
            <a:ext cx="566883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softEdge rad="0"/>
          </a:effectLst>
        </p:spPr>
      </p:pic>
      <p:pic>
        <p:nvPicPr>
          <p:cNvPr id="22" name="Indeavr" descr="Ð ÐµÐ·ÑÐ»ÑÐ°Ñ Ñ Ð¸Ð·Ð¾Ð±ÑÐ°Ð¶ÐµÐ½Ð¸Ðµ Ð·Ð° indeavr">
            <a:hlinkClick r:id="rId6"/>
          </p:cNvPr>
          <p:cNvPicPr>
            <a:picLocks noChangeAspect="1" noChangeArrowheads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33" t="-16118" r="-14633" b="-8642"/>
          <a:stretch/>
        </p:blipFill>
        <p:spPr bwMode="auto">
          <a:xfrm>
            <a:off x="1067387" y="4535836"/>
            <a:ext cx="396214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3" name="Codexio">
            <a:hlinkClick r:id="rId8"/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589" t="-22282" r="-30138" b="-23831"/>
          <a:stretch/>
        </p:blipFill>
        <p:spPr>
          <a:xfrm>
            <a:off x="9375511" y="5566366"/>
            <a:ext cx="174910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4" name="Liebherr">
            <a:hlinkClick r:id="rId10"/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26" r="-4226"/>
          <a:stretch/>
        </p:blipFill>
        <p:spPr>
          <a:xfrm>
            <a:off x="1067387" y="5566366"/>
            <a:ext cx="5567564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5" name="Aeternity">
            <a:hlinkClick r:id="rId12"/>
          </p:cNvPr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91" r="-41391" b="-5190"/>
          <a:stretch/>
        </p:blipFill>
        <p:spPr>
          <a:xfrm>
            <a:off x="7025404" y="5566366"/>
            <a:ext cx="195586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6" name="Netpeak" descr="Ð ÐµÐ·ÑÐ»ÑÐ°Ñ Ñ Ð¸Ð·Ð¾Ð±ÑÐ°Ð¶ÐµÐ½Ð¸Ðµ Ð·Ð° netpeak">
            <a:hlinkClick r:id="rId14"/>
          </p:cNvPr>
          <p:cNvPicPr>
            <a:picLocks noChangeAspect="1" noChangeArrowheads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91" t="-11436" r="-7291" b="-11436"/>
          <a:stretch/>
        </p:blipFill>
        <p:spPr bwMode="auto">
          <a:xfrm>
            <a:off x="5330775" y="2474775"/>
            <a:ext cx="579383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7" name="Sotware Group" descr="Ð ÐµÐ·ÑÐ»ÑÐ°Ñ Ñ Ð¸Ð·Ð¾Ð±ÑÐ°Ð¶ÐµÐ½Ð¸Ðµ Ð·Ð° software group">
            <a:hlinkClick r:id="rId16"/>
          </p:cNvPr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84" r="-9241"/>
          <a:stretch/>
        </p:blipFill>
        <p:spPr bwMode="auto">
          <a:xfrm>
            <a:off x="1067388" y="2474775"/>
            <a:ext cx="385837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8" name="Telenor">
            <a:hlinkClick r:id="rId18"/>
          </p:cNvPr>
          <p:cNvPicPr>
            <a:picLocks noChangeAspect="1"/>
          </p:cNvPicPr>
          <p:nvPr userDrawn="1"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3" r="-12003" b="-2307"/>
          <a:stretch/>
        </p:blipFill>
        <p:spPr>
          <a:xfrm>
            <a:off x="8676437" y="1444245"/>
            <a:ext cx="244817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9" name="XS">
            <a:hlinkClick r:id="rId20"/>
          </p:cNvPr>
          <p:cNvPicPr>
            <a:picLocks noChangeAspect="1"/>
          </p:cNvPicPr>
          <p:nvPr userDrawn="1"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6" t="-9452" r="-8796" b="-9452"/>
          <a:stretch/>
        </p:blipFill>
        <p:spPr>
          <a:xfrm>
            <a:off x="1067387" y="1444245"/>
            <a:ext cx="418579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0" name="SB Tech">
            <a:hlinkClick r:id="rId22"/>
          </p:cNvPr>
          <p:cNvPicPr>
            <a:picLocks noChangeAspect="1"/>
          </p:cNvPicPr>
          <p:nvPr userDrawn="1"/>
        </p:nvPicPr>
        <p:blipFill rotWithShape="1"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2" t="6534" r="-689" b="14898"/>
          <a:stretch/>
        </p:blipFill>
        <p:spPr>
          <a:xfrm>
            <a:off x="5607950" y="1444245"/>
            <a:ext cx="2713717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1" name="Postbank">
            <a:hlinkClick r:id="rId24"/>
          </p:cNvPr>
          <p:cNvPicPr>
            <a:picLocks noChangeAspect="1"/>
          </p:cNvPicPr>
          <p:nvPr userDrawn="1"/>
        </p:nvPicPr>
        <p:blipFill rotWithShape="1"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26" t="-8951" r="-21826" b="-8951"/>
          <a:stretch/>
        </p:blipFill>
        <p:spPr>
          <a:xfrm>
            <a:off x="5971872" y="3505306"/>
            <a:ext cx="2519658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2" name="SuperHosting" descr="Ð ÐµÐ·ÑÐ»ÑÐ°Ñ Ñ Ð¸Ð·Ð¾Ð±ÑÐ°Ð¶ÐµÐ½Ð¸Ðµ Ð·Ð° superhosting png">
            <a:hlinkClick r:id="rId26"/>
          </p:cNvPr>
          <p:cNvPicPr>
            <a:picLocks noChangeAspect="1" noChangeArrowheads="1"/>
          </p:cNvPicPr>
          <p:nvPr userDrawn="1"/>
        </p:nvPicPr>
        <p:blipFill rotWithShape="1">
          <a:blip r:embed="rId2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3" t="-10753" r="-34663" b="-10753"/>
          <a:stretch/>
        </p:blipFill>
        <p:spPr bwMode="auto">
          <a:xfrm>
            <a:off x="8854361" y="3505306"/>
            <a:ext cx="2270253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3" name="SmartIT">
            <a:hlinkClick r:id="rId28"/>
          </p:cNvPr>
          <p:cNvPicPr>
            <a:picLocks noChangeAspect="1"/>
          </p:cNvPicPr>
          <p:nvPr userDrawn="1"/>
        </p:nvPicPr>
        <p:blipFill rotWithShape="1"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3" t="-16504" r="-14503" b="-16504"/>
          <a:stretch/>
        </p:blipFill>
        <p:spPr>
          <a:xfrm>
            <a:off x="1067388" y="3505306"/>
            <a:ext cx="454165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643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al P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51FC5-6AB6-4A04-9304-C6C88E9B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9/30/2023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83D18-FDC7-4C48-A949-71D2969C5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AD92E-A653-4789-B55D-8A218100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Soft</a:t>
            </a:r>
            <a:r>
              <a:rPr lang="en-GB" dirty="0"/>
              <a:t>U</a:t>
            </a:r>
            <a:r>
              <a:rPr lang="en-US" dirty="0" err="1"/>
              <a:t>ni</a:t>
            </a:r>
            <a:r>
              <a:rPr lang="en-US" dirty="0"/>
              <a:t> Organizational Partners</a:t>
            </a:r>
            <a:endParaRPr lang="bg-BG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691F48-DCAC-4489-AA09-7346B7E6785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4737B-4698-41F8-AC81-9324F12880B9}"/>
              </a:ext>
            </a:extLst>
          </p:cNvPr>
          <p:cNvGrpSpPr/>
          <p:nvPr userDrawn="1"/>
        </p:nvGrpSpPr>
        <p:grpSpPr>
          <a:xfrm>
            <a:off x="1981200" y="1710324"/>
            <a:ext cx="8229600" cy="4151278"/>
            <a:chOff x="1492446" y="2067924"/>
            <a:chExt cx="6811766" cy="3436077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953" t="-24485" r="-5953" b="-24485"/>
            <a:stretch/>
          </p:blipFill>
          <p:spPr>
            <a:xfrm>
              <a:off x="1492446" y="2067924"/>
              <a:ext cx="4297166" cy="1439625"/>
            </a:xfrm>
            <a:prstGeom prst="roundRect">
              <a:avLst>
                <a:gd name="adj" fmla="val 880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18" name="Picture 17">
              <a:hlinkClick r:id="rId5"/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654" r="6654"/>
            <a:stretch/>
          </p:blipFill>
          <p:spPr>
            <a:xfrm>
              <a:off x="6341434" y="2067924"/>
              <a:ext cx="1962778" cy="1439625"/>
            </a:xfrm>
            <a:prstGeom prst="roundRect">
              <a:avLst>
                <a:gd name="adj" fmla="val 8806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19" name="Picture 18">
              <a:hlinkClick r:id="rId7"/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201" t="-3201" r="-3201" b="-3201"/>
            <a:stretch/>
          </p:blipFill>
          <p:spPr>
            <a:xfrm>
              <a:off x="5904002" y="4064376"/>
              <a:ext cx="2400210" cy="1439625"/>
            </a:xfrm>
            <a:prstGeom prst="roundRect">
              <a:avLst>
                <a:gd name="adj" fmla="val 8200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20" name="Picture 19">
              <a:hlinkClick r:id="rId9"/>
            </p:cNvPr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9305" t="-5874" r="-9305" b="-12736"/>
            <a:stretch/>
          </p:blipFill>
          <p:spPr>
            <a:xfrm>
              <a:off x="1492446" y="4064376"/>
              <a:ext cx="3383118" cy="1439625"/>
            </a:xfrm>
            <a:prstGeom prst="roundRect">
              <a:avLst>
                <a:gd name="adj" fmla="val 1001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00456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9504009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8" dirty="0"/>
              <a:t>Software University – High-Quality Education, </a:t>
            </a:r>
            <a:br>
              <a:rPr lang="en-US" sz="3198" dirty="0"/>
            </a:br>
            <a:r>
              <a:rPr lang="en-US" sz="3198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8" noProof="1">
                <a:hlinkClick r:id="rId3"/>
              </a:rPr>
              <a:t>softuni.bg</a:t>
            </a:r>
            <a:r>
              <a:rPr lang="en-US" sz="2898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Foundation</a:t>
            </a:r>
            <a:endParaRPr lang="bg-BG" sz="3198" dirty="0"/>
          </a:p>
          <a:p>
            <a:pPr lvl="1">
              <a:lnSpc>
                <a:spcPct val="100000"/>
              </a:lnSpc>
            </a:pPr>
            <a:r>
              <a:rPr lang="en-US" sz="2998" noProof="1">
                <a:hlinkClick r:id="rId4"/>
              </a:rPr>
              <a:t>http://softuni.foundation/</a:t>
            </a:r>
            <a:endParaRPr lang="en-US" sz="2998" noProof="1"/>
          </a:p>
          <a:p>
            <a:pPr>
              <a:lnSpc>
                <a:spcPct val="100000"/>
              </a:lnSpc>
            </a:pPr>
            <a:r>
              <a:rPr lang="en-US" sz="3198" dirty="0"/>
              <a:t>Software University @ Facebook</a:t>
            </a:r>
          </a:p>
          <a:p>
            <a:pPr marL="989981" marR="0" lvl="1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kumimoji="0" lang="en-US" sz="2898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Forums</a:t>
            </a:r>
          </a:p>
          <a:p>
            <a:pPr marL="989981" marR="0" lvl="1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lang="en-US" sz="2798" dirty="0">
                <a:hlinkClick r:id="rId6"/>
              </a:rPr>
              <a:t>forum.softuni.bg</a:t>
            </a:r>
            <a:endParaRPr lang="en-US" sz="2798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61449" y="3608627"/>
            <a:ext cx="1119031" cy="11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977" y="5017462"/>
            <a:ext cx="1042504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603" y="2384689"/>
            <a:ext cx="3227765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829" y="1319423"/>
            <a:ext cx="1670274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10369" y="1409638"/>
            <a:ext cx="357216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bg-BG" dirty="0"/>
              <a:t>Съдържание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8182463" cy="4795935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9/30/2023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614599"/>
            <a:ext cx="10961783" cy="6753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65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ve 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0" y="0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z="4800" dirty="0"/>
              <a:t>Live Exercises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620157"/>
            <a:ext cx="10961783" cy="66525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C72231-4494-467D-B0D7-F1E1DA83D2FE}"/>
              </a:ext>
            </a:extLst>
          </p:cNvPr>
          <p:cNvGrpSpPr/>
          <p:nvPr userDrawn="1"/>
        </p:nvGrpSpPr>
        <p:grpSpPr>
          <a:xfrm>
            <a:off x="4267200" y="349301"/>
            <a:ext cx="3657600" cy="4070979"/>
            <a:chOff x="4265613" y="394224"/>
            <a:chExt cx="3657600" cy="407097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1D08E1D-5E83-4850-B006-A642A52DBB4E}"/>
                </a:ext>
              </a:extLst>
            </p:cNvPr>
            <p:cNvSpPr/>
            <p:nvPr/>
          </p:nvSpPr>
          <p:spPr bwMode="auto">
            <a:xfrm>
              <a:off x="4265613" y="807603"/>
              <a:ext cx="3657600" cy="3657600"/>
            </a:xfrm>
            <a:prstGeom prst="ellipse">
              <a:avLst/>
            </a:prstGeom>
            <a:solidFill>
              <a:schemeClr val="bg2">
                <a:alpha val="50000"/>
              </a:schemeClr>
            </a:solidFill>
            <a:ln w="19050">
              <a:solidFill>
                <a:schemeClr val="bg2"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82B4870-9B78-4FB5-B658-366BE3060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418012" y="394224"/>
              <a:ext cx="3124201" cy="38352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521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05" y="1792355"/>
            <a:ext cx="1830305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915152" cy="406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29724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9/30/2023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27" y="3314704"/>
            <a:ext cx="1260665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9073" y="1121144"/>
            <a:ext cx="10036163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9/30/2023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9/30/2023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46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9/30/2023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816" y="6397196"/>
            <a:ext cx="80871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9/30/2023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13" y="1138844"/>
            <a:ext cx="11804822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90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91" r:id="rId12"/>
    <p:sldLayoutId id="2147483686" r:id="rId13"/>
    <p:sldLayoutId id="2147483689" r:id="rId14"/>
    <p:sldLayoutId id="2147483688" r:id="rId15"/>
    <p:sldLayoutId id="2147483687" r:id="rId16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989981" indent="-380762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048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267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485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g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opencourses/train-the-trainer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857" y="1835450"/>
            <a:ext cx="10965303" cy="882654"/>
          </a:xfrm>
        </p:spPr>
        <p:txBody>
          <a:bodyPr>
            <a:normAutofit/>
          </a:bodyPr>
          <a:lstStyle/>
          <a:p>
            <a:r>
              <a:rPr lang="bg-BG" dirty="0" smtClean="0">
                <a:solidFill>
                  <a:srgbClr val="234465"/>
                </a:solidFill>
              </a:rPr>
              <a:t>Начини за редактиране на текст в </a:t>
            </a:r>
            <a:r>
              <a:rPr lang="en-US" dirty="0" smtClean="0">
                <a:solidFill>
                  <a:srgbClr val="234465"/>
                </a:solidFill>
              </a:rPr>
              <a:t>Word</a:t>
            </a:r>
            <a:endParaRPr lang="en-US" dirty="0">
              <a:solidFill>
                <a:srgbClr val="234465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409" y="429804"/>
            <a:ext cx="11183752" cy="1451750"/>
          </a:xfrm>
        </p:spPr>
        <p:txBody>
          <a:bodyPr>
            <a:noAutofit/>
          </a:bodyPr>
          <a:lstStyle/>
          <a:p>
            <a:r>
              <a:rPr lang="ru-RU" dirty="0"/>
              <a:t>Форматиране на текст на ниво символи и ниво </a:t>
            </a:r>
            <a:r>
              <a:rPr lang="bg-BG" dirty="0" smtClean="0"/>
              <a:t>абзац</a:t>
            </a:r>
            <a:endParaRPr lang="en-US" sz="4800" dirty="0">
              <a:solidFill>
                <a:srgbClr val="234465"/>
              </a:solidFill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85BC4C-0F13-4FD4-8F23-99FD4661837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Technical Trainers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269" y="2759095"/>
            <a:ext cx="2806070" cy="260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5109" y="5293912"/>
            <a:ext cx="10961783" cy="768084"/>
          </a:xfrm>
        </p:spPr>
        <p:txBody>
          <a:bodyPr/>
          <a:lstStyle/>
          <a:p>
            <a:r>
              <a:rPr lang="bg-BG" dirty="0" smtClean="0"/>
              <a:t>Скритите символи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915" y="996461"/>
            <a:ext cx="3135923" cy="313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49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4061676"/>
          </a:xfrm>
        </p:spPr>
        <p:txBody>
          <a:bodyPr/>
          <a:lstStyle/>
          <a:p>
            <a:r>
              <a:rPr lang="bg-BG" b="1" dirty="0" smtClean="0"/>
              <a:t>Най-често</a:t>
            </a:r>
            <a:r>
              <a:rPr lang="bg-BG" dirty="0" smtClean="0"/>
              <a:t> използваните скрити символи:</a:t>
            </a:r>
          </a:p>
          <a:p>
            <a:pPr lvl="1"/>
            <a:r>
              <a:rPr lang="bg-BG" dirty="0" smtClean="0"/>
              <a:t>Интервал </a:t>
            </a:r>
            <a:r>
              <a:rPr lang="en-US" dirty="0" smtClean="0"/>
              <a:t>[</a:t>
            </a:r>
            <a:r>
              <a:rPr lang="en-US" b="1" dirty="0" smtClean="0"/>
              <a:t>Space</a:t>
            </a:r>
            <a:r>
              <a:rPr lang="en-US" dirty="0" smtClean="0"/>
              <a:t>] – </a:t>
            </a:r>
            <a:r>
              <a:rPr lang="en-US" b="1" dirty="0" smtClean="0"/>
              <a:t>·</a:t>
            </a:r>
          </a:p>
          <a:p>
            <a:pPr lvl="1"/>
            <a:r>
              <a:rPr lang="bg-BG" dirty="0" smtClean="0"/>
              <a:t>Край на абзац </a:t>
            </a:r>
            <a:r>
              <a:rPr lang="en-US" dirty="0" smtClean="0"/>
              <a:t>[</a:t>
            </a:r>
            <a:r>
              <a:rPr lang="en-US" b="1" dirty="0" smtClean="0"/>
              <a:t>Enter</a:t>
            </a:r>
            <a:r>
              <a:rPr lang="en-US" dirty="0"/>
              <a:t>]</a:t>
            </a:r>
            <a:r>
              <a:rPr lang="en-US" dirty="0" smtClean="0"/>
              <a:t>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b="1" dirty="0" smtClean="0"/>
              <a:t>¶</a:t>
            </a:r>
          </a:p>
          <a:p>
            <a:r>
              <a:rPr lang="bg-BG" dirty="0" smtClean="0"/>
              <a:t>Може да </a:t>
            </a:r>
            <a:r>
              <a:rPr lang="bg-BG" b="1" dirty="0" smtClean="0"/>
              <a:t>скриете</a:t>
            </a:r>
            <a:r>
              <a:rPr lang="bg-BG" dirty="0" smtClean="0"/>
              <a:t> или </a:t>
            </a:r>
            <a:r>
              <a:rPr lang="bg-BG" b="1" dirty="0" smtClean="0"/>
              <a:t>покажете</a:t>
            </a:r>
            <a:r>
              <a:rPr lang="bg-BG" dirty="0" smtClean="0"/>
              <a:t> тези символи с бутона </a:t>
            </a:r>
            <a:r>
              <a:rPr lang="en-US" dirty="0" smtClean="0"/>
              <a:t>[</a:t>
            </a:r>
            <a:r>
              <a:rPr lang="en-US" b="1" dirty="0" smtClean="0"/>
              <a:t>¶</a:t>
            </a:r>
            <a:r>
              <a:rPr lang="en-US" dirty="0" smtClean="0"/>
              <a:t>] </a:t>
            </a:r>
            <a:r>
              <a:rPr lang="bg-BG" dirty="0" smtClean="0"/>
              <a:t>от раздела </a:t>
            </a:r>
            <a:r>
              <a:rPr lang="en-US" b="1" dirty="0" smtClean="0"/>
              <a:t>Home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Скритите символи в компютърния текст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855" y="4679503"/>
            <a:ext cx="4390805" cy="175632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10770348" y="4837030"/>
            <a:ext cx="442548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07" y="4596039"/>
            <a:ext cx="5080643" cy="192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26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5109" y="5126856"/>
            <a:ext cx="10961783" cy="768084"/>
          </a:xfrm>
        </p:spPr>
        <p:txBody>
          <a:bodyPr/>
          <a:lstStyle/>
          <a:p>
            <a:r>
              <a:rPr lang="bg-BG" dirty="0" smtClean="0"/>
              <a:t>Форматиране на абзац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88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5" y="100750"/>
            <a:ext cx="10650510" cy="882654"/>
          </a:xfrm>
        </p:spPr>
        <p:txBody>
          <a:bodyPr>
            <a:normAutofit/>
          </a:bodyPr>
          <a:lstStyle/>
          <a:p>
            <a:r>
              <a:rPr lang="bg-BG" sz="3200" dirty="0" smtClean="0"/>
              <a:t>Подравняване и междуредово разстояние на абзац</a:t>
            </a:r>
            <a:endParaRPr lang="en-US" sz="32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809" y="2793607"/>
            <a:ext cx="4726383" cy="1890554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auto">
          <a:xfrm>
            <a:off x="3806839" y="3650069"/>
            <a:ext cx="1820238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Rounded Rectangular Callout 19"/>
          <p:cNvSpPr/>
          <p:nvPr/>
        </p:nvSpPr>
        <p:spPr bwMode="auto">
          <a:xfrm>
            <a:off x="1173068" y="1622285"/>
            <a:ext cx="2633771" cy="958362"/>
          </a:xfrm>
          <a:prstGeom prst="wedgeRoundRectCallout">
            <a:avLst>
              <a:gd name="adj1" fmla="val 46156"/>
              <a:gd name="adj2" fmla="val 14866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Подравняване на параграф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Rounded Rectangular Callout 23"/>
          <p:cNvSpPr/>
          <p:nvPr/>
        </p:nvSpPr>
        <p:spPr bwMode="auto">
          <a:xfrm>
            <a:off x="6755421" y="1409324"/>
            <a:ext cx="2633771" cy="958362"/>
          </a:xfrm>
          <a:prstGeom prst="wedgeRoundRectCallout">
            <a:avLst>
              <a:gd name="adj1" fmla="val -58222"/>
              <a:gd name="adj2" fmla="val 17534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Междуредово разстояние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5812476" y="3650069"/>
            <a:ext cx="726070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0056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  <p:bldP spid="24" grpId="0" animBg="1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Подравняване на абзац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640" y="2793607"/>
            <a:ext cx="4726383" cy="189055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3806839" y="3650069"/>
            <a:ext cx="455547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4298031" y="3650065"/>
            <a:ext cx="422260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732298" y="3650066"/>
            <a:ext cx="422260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190202" y="3650067"/>
            <a:ext cx="422260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501160" y="1573823"/>
            <a:ext cx="2633771" cy="958362"/>
          </a:xfrm>
          <a:prstGeom prst="wedgeRoundRectCallout">
            <a:avLst>
              <a:gd name="adj1" fmla="val 73641"/>
              <a:gd name="adj2" fmla="val 16158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Ляво подравняване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3327604" y="1409324"/>
            <a:ext cx="2633771" cy="958362"/>
          </a:xfrm>
          <a:prstGeom prst="wedgeRoundRectCallout">
            <a:avLst>
              <a:gd name="adj1" fmla="val -5810"/>
              <a:gd name="adj2" fmla="val 1790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Централно подравняване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6087398" y="1409324"/>
            <a:ext cx="2633771" cy="958362"/>
          </a:xfrm>
          <a:prstGeom prst="wedgeRoundRectCallout">
            <a:avLst>
              <a:gd name="adj1" fmla="val -88600"/>
              <a:gd name="adj2" fmla="val 17993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Дясно подравняване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329062" y="4985238"/>
            <a:ext cx="2633771" cy="958362"/>
          </a:xfrm>
          <a:prstGeom prst="wedgeRoundRectCallout">
            <a:avLst>
              <a:gd name="adj1" fmla="val -74413"/>
              <a:gd name="adj2" fmla="val -1400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Двустранно подравняване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3591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Подравняване на </a:t>
            </a:r>
            <a:r>
              <a:rPr lang="bg-BG" dirty="0" smtClean="0"/>
              <a:t>абзац – Видео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0087"/>
            <a:ext cx="12192000" cy="64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00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500" dirty="0" smtClean="0"/>
              <a:t>Задаване на междуредово </a:t>
            </a:r>
            <a:r>
              <a:rPr lang="bg-BG" sz="3500" dirty="0" smtClean="0"/>
              <a:t>разстояние – Видео </a:t>
            </a:r>
            <a:endParaRPr lang="en-US" sz="35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0087"/>
            <a:ext cx="12192000" cy="64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032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400" dirty="0" smtClean="0"/>
              <a:t>Форматиране на абзац от диалоговия прозорец</a:t>
            </a:r>
            <a:endParaRPr lang="en-US" sz="3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990"/>
          <a:stretch/>
        </p:blipFill>
        <p:spPr>
          <a:xfrm>
            <a:off x="0" y="1099032"/>
            <a:ext cx="12192000" cy="58065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3945576" y="1897469"/>
            <a:ext cx="197799" cy="21708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705349" y="2038350"/>
            <a:ext cx="6962775" cy="1628775"/>
          </a:xfrm>
          <a:prstGeom prst="wedgeRoundRectCallout">
            <a:avLst>
              <a:gd name="adj1" fmla="val -57222"/>
              <a:gd name="adj2" fmla="val -4744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прозорец с повече възможности за форматиране на абзац, натискаме бутона в долния десен ъгъл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7012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3400" dirty="0"/>
              <a:t>Форматиране на абзац от диалоговия прозорец</a:t>
            </a:r>
            <a:endParaRPr lang="en-US" sz="3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38"/>
          <a:stretch/>
        </p:blipFill>
        <p:spPr>
          <a:xfrm>
            <a:off x="0" y="1096196"/>
            <a:ext cx="12192000" cy="5885629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3895725" y="1819275"/>
            <a:ext cx="2724150" cy="733425"/>
          </a:xfrm>
          <a:prstGeom prst="wedgeRoundRectCallout">
            <a:avLst>
              <a:gd name="adj1" fmla="val 20775"/>
              <a:gd name="adj2" fmla="val 13263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Подравняване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439024" y="2371725"/>
            <a:ext cx="2466975" cy="1028700"/>
          </a:xfrm>
          <a:prstGeom prst="wedgeRoundRectCallout">
            <a:avLst>
              <a:gd name="adj1" fmla="val -56577"/>
              <a:gd name="adj2" fmla="val 10792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Отстъп на първи ред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1981199" y="3581941"/>
            <a:ext cx="2466975" cy="1028700"/>
          </a:xfrm>
          <a:prstGeom prst="wedgeRoundRectCallout">
            <a:avLst>
              <a:gd name="adj1" fmla="val 61184"/>
              <a:gd name="adj2" fmla="val 3940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Разтояние преди и след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7629524" y="4801141"/>
            <a:ext cx="2619376" cy="1028700"/>
          </a:xfrm>
          <a:prstGeom prst="wedgeRoundRectCallout">
            <a:avLst>
              <a:gd name="adj1" fmla="val -62816"/>
              <a:gd name="adj2" fmla="val -5411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Междуредово разстояние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760873" y="4373248"/>
            <a:ext cx="1039852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909447" y="4378230"/>
            <a:ext cx="1339078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1628775" y="5248815"/>
            <a:ext cx="2695574" cy="1457225"/>
          </a:xfrm>
          <a:prstGeom prst="wedgeRoundRectCallout">
            <a:avLst>
              <a:gd name="adj1" fmla="val 70738"/>
              <a:gd name="adj2" fmla="val -3140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Преглед на избраното форматиране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5903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04832" cy="5201066"/>
          </a:xfrm>
        </p:spPr>
        <p:txBody>
          <a:bodyPr>
            <a:normAutofit/>
          </a:bodyPr>
          <a:lstStyle/>
          <a:p>
            <a:r>
              <a:rPr lang="bg-BG" sz="3600" dirty="0" smtClean="0"/>
              <a:t>͏</a:t>
            </a:r>
            <a:r>
              <a:rPr lang="bg-BG" sz="3600" b="1" dirty="0" smtClean="0">
                <a:solidFill>
                  <a:schemeClr val="bg1"/>
                </a:solidFill>
              </a:rPr>
              <a:t>Отстъп</a:t>
            </a:r>
            <a:r>
              <a:rPr lang="bg-BG" sz="3600" dirty="0" smtClean="0"/>
              <a:t> – разстоянието от </a:t>
            </a:r>
            <a:r>
              <a:rPr lang="bg-BG" sz="3600" b="1" dirty="0" smtClean="0"/>
              <a:t>левия край на абзаца </a:t>
            </a:r>
            <a:r>
              <a:rPr lang="bg-BG" sz="3600" dirty="0" smtClean="0"/>
              <a:t>до </a:t>
            </a:r>
            <a:r>
              <a:rPr lang="bg-BG" sz="3600" b="1" dirty="0" smtClean="0"/>
              <a:t>левия край на текстовото поле</a:t>
            </a:r>
            <a:r>
              <a:rPr lang="bg-BG" sz="3600" dirty="0"/>
              <a:t> </a:t>
            </a:r>
            <a:r>
              <a:rPr lang="bg-BG" sz="3600" dirty="0" smtClean="0"/>
              <a:t>(същото е и от дясната страна)</a:t>
            </a:r>
            <a:endParaRPr lang="bg-BG" sz="3600" b="1" dirty="0" smtClean="0"/>
          </a:p>
          <a:p>
            <a:r>
              <a:rPr lang="bg-BG" sz="3600" dirty="0" smtClean="0"/>
              <a:t>Мерни единици:</a:t>
            </a:r>
          </a:p>
          <a:p>
            <a:pPr lvl="1"/>
            <a:r>
              <a:rPr lang="bg-BG" sz="3200" b="1" dirty="0" smtClean="0"/>
              <a:t>Сантиметри</a:t>
            </a:r>
            <a:r>
              <a:rPr lang="bg-BG" sz="3200" dirty="0" smtClean="0"/>
              <a:t> или </a:t>
            </a:r>
            <a:r>
              <a:rPr lang="bg-BG" sz="3200" b="1" dirty="0" smtClean="0"/>
              <a:t>инчове</a:t>
            </a:r>
          </a:p>
          <a:p>
            <a:pPr lvl="1"/>
            <a:r>
              <a:rPr lang="bg-BG" sz="3200" b="1" dirty="0" smtClean="0"/>
              <a:t>1</a:t>
            </a:r>
            <a:r>
              <a:rPr lang="en-US" sz="3200" b="1" dirty="0" smtClean="0"/>
              <a:t> </a:t>
            </a:r>
            <a:r>
              <a:rPr lang="bg-BG" sz="3200" dirty="0" smtClean="0"/>
              <a:t>инч</a:t>
            </a:r>
            <a:r>
              <a:rPr lang="bg-BG" sz="3200" b="1" dirty="0" smtClean="0"/>
              <a:t> </a:t>
            </a:r>
            <a:r>
              <a:rPr lang="bg-BG" sz="3200" dirty="0" smtClean="0"/>
              <a:t>= </a:t>
            </a:r>
            <a:r>
              <a:rPr lang="bg-BG" sz="3200" b="1" dirty="0" smtClean="0"/>
              <a:t>2,54 </a:t>
            </a:r>
            <a:r>
              <a:rPr lang="bg-BG" sz="3200" dirty="0" smtClean="0"/>
              <a:t>см.</a:t>
            </a:r>
            <a:endParaRPr lang="bg-BG" sz="3200" dirty="0"/>
          </a:p>
          <a:p>
            <a:r>
              <a:rPr lang="bg-BG" sz="3600" dirty="0" smtClean="0"/>
              <a:t>Разстоянията преди и след параграф и междуредовото разстояние се задава в </a:t>
            </a:r>
            <a:r>
              <a:rPr lang="bg-BG" sz="3600" b="1" dirty="0" smtClean="0"/>
              <a:t>пунктове</a:t>
            </a:r>
            <a:r>
              <a:rPr lang="bg-BG" sz="3600" dirty="0" smtClean="0"/>
              <a:t> (</a:t>
            </a:r>
            <a:r>
              <a:rPr lang="en-US" sz="3600" b="1" dirty="0" err="1" smtClean="0"/>
              <a:t>pt</a:t>
            </a:r>
            <a:r>
              <a:rPr lang="bg-BG" sz="3600" dirty="0" smtClean="0"/>
              <a:t>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Отстъп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12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Съдържание</a:t>
            </a:r>
          </a:p>
        </p:txBody>
      </p:sp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>
          <a:xfrm>
            <a:off x="243250" y="1371605"/>
            <a:ext cx="8663358" cy="533443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dirty="0" smtClean="0"/>
              <a:t>͏</a:t>
            </a:r>
            <a:r>
              <a:rPr lang="bg-BG" b="1" dirty="0" smtClean="0"/>
              <a:t>Характеристики</a:t>
            </a:r>
            <a:r>
              <a:rPr lang="bg-BG" dirty="0" smtClean="0"/>
              <a:t> на символ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dirty="0" smtClean="0"/>
              <a:t>͏</a:t>
            </a:r>
            <a:r>
              <a:rPr lang="bg-BG" b="1" dirty="0" smtClean="0"/>
              <a:t>Форматиране</a:t>
            </a:r>
            <a:r>
              <a:rPr lang="bg-BG" dirty="0" smtClean="0"/>
              <a:t> на символи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dirty="0" smtClean="0"/>
              <a:t>͏</a:t>
            </a:r>
            <a:r>
              <a:rPr lang="bg-BG" b="1" dirty="0" smtClean="0"/>
              <a:t>Скритите символи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dirty="0" smtClean="0"/>
              <a:t>͏</a:t>
            </a:r>
            <a:r>
              <a:rPr lang="bg-BG" b="1" dirty="0" smtClean="0"/>
              <a:t>Форматиране</a:t>
            </a:r>
            <a:r>
              <a:rPr lang="bg-BG" dirty="0" smtClean="0"/>
              <a:t> на абзац</a:t>
            </a:r>
            <a:endParaRPr lang="en-US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sz="3400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65622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5" y="1321757"/>
            <a:ext cx="10144593" cy="5384284"/>
            <a:chOff x="491307" y="1520950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91307" y="1520950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10258116" y="3980926"/>
            <a:ext cx="2082533" cy="2253824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57195" y="1547936"/>
            <a:ext cx="9579208" cy="5081546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>
                <a:schemeClr val="bg2"/>
              </a:buClr>
            </a:pPr>
            <a:r>
              <a:rPr lang="bg-BG" sz="31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Характеристики на символ</a:t>
            </a:r>
            <a:r>
              <a:rPr lang="bg-BG" sz="3100" b="1" dirty="0" smtClean="0">
                <a:solidFill>
                  <a:schemeClr val="bg2"/>
                </a:solidFill>
              </a:rPr>
              <a:t>:</a:t>
            </a:r>
          </a:p>
          <a:p>
            <a:pPr lvl="1">
              <a:buClr>
                <a:schemeClr val="bg2"/>
              </a:buClr>
            </a:pPr>
            <a:r>
              <a:rPr lang="bg-BG" sz="2900" b="1" dirty="0" smtClean="0">
                <a:solidFill>
                  <a:schemeClr val="bg2"/>
                </a:solidFill>
              </a:rPr>
              <a:t>Цветове</a:t>
            </a:r>
            <a:r>
              <a:rPr lang="bg-BG" sz="2900" dirty="0" smtClean="0">
                <a:solidFill>
                  <a:schemeClr val="bg2"/>
                </a:solidFill>
              </a:rPr>
              <a:t>,</a:t>
            </a:r>
            <a:r>
              <a:rPr lang="bg-BG" sz="2900" b="1" dirty="0" smtClean="0">
                <a:solidFill>
                  <a:schemeClr val="bg2"/>
                </a:solidFill>
              </a:rPr>
              <a:t> големина </a:t>
            </a:r>
            <a:r>
              <a:rPr lang="bg-BG" sz="2900" dirty="0" smtClean="0">
                <a:solidFill>
                  <a:schemeClr val="bg2"/>
                </a:solidFill>
              </a:rPr>
              <a:t>и</a:t>
            </a:r>
            <a:r>
              <a:rPr lang="bg-BG" sz="2900" b="1" dirty="0" smtClean="0">
                <a:solidFill>
                  <a:schemeClr val="bg2"/>
                </a:solidFill>
              </a:rPr>
              <a:t> шрифт</a:t>
            </a:r>
            <a:endParaRPr lang="bg-BG" sz="2900" b="1" dirty="0">
              <a:solidFill>
                <a:schemeClr val="bg2"/>
              </a:solidFill>
            </a:endParaRPr>
          </a:p>
          <a:p>
            <a:pPr>
              <a:buClr>
                <a:schemeClr val="bg2"/>
              </a:buClr>
            </a:pPr>
            <a:r>
              <a:rPr lang="bg-BG" sz="3100" dirty="0" smtClean="0">
                <a:solidFill>
                  <a:schemeClr val="bg2"/>
                </a:solidFill>
              </a:rPr>
              <a:t> Компютърните текстове съдържат </a:t>
            </a:r>
            <a:r>
              <a:rPr lang="bg-BG" sz="3100" b="1" dirty="0" smtClean="0">
                <a:solidFill>
                  <a:schemeClr val="bg2"/>
                </a:solidFill>
              </a:rPr>
              <a:t>скрити символи</a:t>
            </a:r>
          </a:p>
          <a:p>
            <a:pPr>
              <a:buClr>
                <a:schemeClr val="bg2"/>
              </a:buClr>
            </a:pPr>
            <a:r>
              <a:rPr lang="bg-BG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Отстъп</a:t>
            </a:r>
            <a:r>
              <a:rPr lang="bg-BG" sz="3200" dirty="0"/>
              <a:t> </a:t>
            </a:r>
            <a:r>
              <a:rPr lang="bg-BG" sz="3200" dirty="0">
                <a:solidFill>
                  <a:schemeClr val="bg2"/>
                </a:solidFill>
              </a:rPr>
              <a:t>– разстоянието от </a:t>
            </a:r>
            <a:r>
              <a:rPr lang="bg-BG" sz="3200" b="1" dirty="0">
                <a:solidFill>
                  <a:schemeClr val="bg2"/>
                </a:solidFill>
              </a:rPr>
              <a:t>левия край на абзаца </a:t>
            </a:r>
            <a:r>
              <a:rPr lang="bg-BG" sz="3200" dirty="0">
                <a:solidFill>
                  <a:schemeClr val="bg2"/>
                </a:solidFill>
              </a:rPr>
              <a:t>до </a:t>
            </a:r>
            <a:r>
              <a:rPr lang="bg-BG" sz="3200" b="1" dirty="0">
                <a:solidFill>
                  <a:schemeClr val="bg2"/>
                </a:solidFill>
              </a:rPr>
              <a:t>левия край на текстовото </a:t>
            </a:r>
            <a:r>
              <a:rPr lang="bg-BG" sz="3200" b="1" dirty="0" smtClean="0">
                <a:solidFill>
                  <a:schemeClr val="bg2"/>
                </a:solidFill>
              </a:rPr>
              <a:t>поле</a:t>
            </a:r>
          </a:p>
          <a:p>
            <a:pPr>
              <a:buClr>
                <a:schemeClr val="bg2"/>
              </a:buClr>
            </a:pPr>
            <a:r>
              <a:rPr lang="bg-BG" sz="3200" b="1" dirty="0" smtClean="0">
                <a:solidFill>
                  <a:schemeClr val="bg2"/>
                </a:solidFill>
              </a:rPr>
              <a:t>Мерни единици:</a:t>
            </a:r>
          </a:p>
          <a:p>
            <a:pPr lvl="1">
              <a:buClr>
                <a:schemeClr val="bg2"/>
              </a:buClr>
            </a:pPr>
            <a:r>
              <a:rPr lang="bg-BG" sz="3000" b="1" dirty="0" smtClean="0">
                <a:solidFill>
                  <a:schemeClr val="bg2"/>
                </a:solidFill>
              </a:rPr>
              <a:t>Инчове </a:t>
            </a:r>
            <a:r>
              <a:rPr lang="bg-BG" sz="3000" dirty="0" smtClean="0">
                <a:solidFill>
                  <a:schemeClr val="bg2"/>
                </a:solidFill>
              </a:rPr>
              <a:t>и </a:t>
            </a:r>
            <a:r>
              <a:rPr lang="bg-BG" sz="3000" b="1" dirty="0" smtClean="0">
                <a:solidFill>
                  <a:schemeClr val="bg2"/>
                </a:solidFill>
              </a:rPr>
              <a:t>сантиметри </a:t>
            </a:r>
            <a:r>
              <a:rPr lang="bg-BG" sz="3000" dirty="0" smtClean="0">
                <a:solidFill>
                  <a:schemeClr val="bg2"/>
                </a:solidFill>
              </a:rPr>
              <a:t>(</a:t>
            </a:r>
            <a:r>
              <a:rPr lang="bg-BG" sz="2800" dirty="0">
                <a:solidFill>
                  <a:schemeClr val="bg2"/>
                </a:solidFill>
              </a:rPr>
              <a:t>1 инч = 2,54 см</a:t>
            </a:r>
            <a:r>
              <a:rPr lang="bg-BG" sz="2800" dirty="0" smtClean="0">
                <a:solidFill>
                  <a:schemeClr val="bg2"/>
                </a:solidFill>
              </a:rPr>
              <a:t>.</a:t>
            </a:r>
            <a:r>
              <a:rPr lang="bg-BG" sz="3000" dirty="0" smtClean="0">
                <a:solidFill>
                  <a:schemeClr val="bg2"/>
                </a:solidFill>
              </a:rPr>
              <a:t>)</a:t>
            </a:r>
          </a:p>
          <a:p>
            <a:pPr>
              <a:buClr>
                <a:schemeClr val="bg2"/>
              </a:buClr>
            </a:pPr>
            <a:endParaRPr lang="bg-BG" sz="3100" b="1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6400800"/>
            <a:ext cx="12114213" cy="363538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hlinkClick r:id="rId3"/>
              </a:rPr>
              <a:t>https://softuni.bg/opencourses/train-the-trainers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83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Този курс </a:t>
            </a:r>
            <a:r>
              <a:rPr lang="en-US" dirty="0"/>
              <a:t>(</a:t>
            </a:r>
            <a:r>
              <a:rPr lang="bg-BG" dirty="0"/>
              <a:t>слайдове, примери, демонстрации, видеа, домашни и др.) притежават лиценза </a:t>
            </a:r>
            <a:r>
              <a:rPr lang="en-US" dirty="0"/>
              <a:t>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Лиценз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448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Характеристики на </a:t>
            </a:r>
            <a:r>
              <a:rPr lang="bg-BG" dirty="0" smtClean="0"/>
              <a:t>символ</a:t>
            </a:r>
            <a:endParaRPr lang="bg-BG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 smtClean="0"/>
              <a:t>Различни видове шрифтове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408" y="1547864"/>
            <a:ext cx="2543542" cy="223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878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274767" cy="5547575"/>
          </a:xfrm>
        </p:spPr>
        <p:txBody>
          <a:bodyPr>
            <a:normAutofit/>
          </a:bodyPr>
          <a:lstStyle/>
          <a:p>
            <a:r>
              <a:rPr lang="bg-BG" b="1" dirty="0" smtClean="0"/>
              <a:t>Компютърният текст </a:t>
            </a:r>
            <a:r>
              <a:rPr lang="bg-BG" dirty="0" smtClean="0"/>
              <a:t>може да се оформя с различни </a:t>
            </a:r>
            <a:r>
              <a:rPr lang="bg-BG" b="1" dirty="0" smtClean="0"/>
              <a:t>характеристики на символите</a:t>
            </a:r>
            <a:r>
              <a:rPr lang="bg-BG" dirty="0" smtClean="0"/>
              <a:t>:</a:t>
            </a:r>
          </a:p>
          <a:p>
            <a:pPr lvl="1"/>
            <a:r>
              <a:rPr lang="bg-BG" b="1" dirty="0"/>
              <a:t>Ц</a:t>
            </a:r>
            <a:r>
              <a:rPr lang="bg-BG" b="1" dirty="0" smtClean="0"/>
              <a:t>ветове</a:t>
            </a:r>
            <a:r>
              <a:rPr lang="bg-BG" dirty="0" smtClean="0"/>
              <a:t>, </a:t>
            </a:r>
            <a:r>
              <a:rPr lang="bg-BG" b="1" dirty="0" smtClean="0"/>
              <a:t>големина</a:t>
            </a:r>
            <a:r>
              <a:rPr lang="bg-BG" dirty="0" smtClean="0"/>
              <a:t> и </a:t>
            </a:r>
            <a:r>
              <a:rPr lang="bg-BG" b="1" dirty="0" smtClean="0"/>
              <a:t>очертание</a:t>
            </a:r>
          </a:p>
          <a:p>
            <a:r>
              <a:rPr lang="bg-BG" b="1" dirty="0" smtClean="0"/>
              <a:t>Очертаването</a:t>
            </a:r>
            <a:r>
              <a:rPr lang="bg-BG" dirty="0" smtClean="0"/>
              <a:t> на символите се нарича </a:t>
            </a:r>
            <a:r>
              <a:rPr lang="bg-BG" b="1" dirty="0" smtClean="0"/>
              <a:t>шрифт</a:t>
            </a:r>
            <a:r>
              <a:rPr lang="bg-BG" dirty="0" smtClean="0"/>
              <a:t> (</a:t>
            </a:r>
            <a:r>
              <a:rPr lang="en-US" b="1" dirty="0"/>
              <a:t>F</a:t>
            </a:r>
            <a:r>
              <a:rPr lang="en-US" b="1" dirty="0" smtClean="0"/>
              <a:t>ont</a:t>
            </a:r>
            <a:r>
              <a:rPr lang="bg-BG" dirty="0" smtClean="0"/>
              <a:t>)</a:t>
            </a:r>
          </a:p>
          <a:p>
            <a:pPr lvl="1"/>
            <a:r>
              <a:rPr lang="bg-BG" dirty="0" smtClean="0"/>
              <a:t>Всеки шрифт има </a:t>
            </a:r>
            <a:r>
              <a:rPr lang="bg-BG" b="1" dirty="0" smtClean="0"/>
              <a:t>име</a:t>
            </a:r>
            <a:r>
              <a:rPr lang="bg-BG" dirty="0" smtClean="0"/>
              <a:t> (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Arial</a:t>
            </a:r>
            <a:r>
              <a:rPr lang="en-US" dirty="0" smtClean="0"/>
              <a:t>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Times New Roman</a:t>
            </a:r>
            <a:r>
              <a:rPr lang="en-US" dirty="0" smtClean="0"/>
              <a:t>,</a:t>
            </a:r>
            <a:r>
              <a:rPr lang="en-US" b="1" dirty="0" smtClean="0"/>
              <a:t>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Courier New</a:t>
            </a:r>
            <a:r>
              <a:rPr lang="en-US" dirty="0" smtClean="0"/>
              <a:t>, </a:t>
            </a:r>
            <a:r>
              <a:rPr lang="en-US" dirty="0" smtClean="0">
                <a:latin typeface="Comic Sans MS" panose="030F0702030302020204" pitchFamily="66" charset="0"/>
              </a:rPr>
              <a:t>Comic Sans</a:t>
            </a:r>
            <a:r>
              <a:rPr lang="bg-BG" dirty="0" smtClean="0">
                <a:latin typeface="Comic Sans MS" panose="030F0702030302020204" pitchFamily="66" charset="0"/>
              </a:rPr>
              <a:t>, </a:t>
            </a:r>
            <a:r>
              <a:rPr lang="en-US" dirty="0" smtClean="0"/>
              <a:t>Calibri</a:t>
            </a:r>
            <a:r>
              <a:rPr lang="bg-BG" dirty="0" smtClean="0"/>
              <a:t>...)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Характеристики на </a:t>
            </a:r>
            <a:r>
              <a:rPr lang="bg-BG" dirty="0" smtClean="0"/>
              <a:t>символ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7721847" y="5178667"/>
            <a:ext cx="3949210" cy="1424355"/>
          </a:xfrm>
          <a:prstGeom prst="wedgeRoundRectCallout">
            <a:avLst>
              <a:gd name="adj1" fmla="val -72039"/>
              <a:gd name="adj2" fmla="val -6836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Кой от изброените шрифтове е използван в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презентацията?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230923" y="3859823"/>
            <a:ext cx="8465529" cy="1019908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346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5109" y="5337874"/>
            <a:ext cx="10961783" cy="768084"/>
          </a:xfrm>
        </p:spPr>
        <p:txBody>
          <a:bodyPr/>
          <a:lstStyle/>
          <a:p>
            <a:r>
              <a:rPr lang="bg-BG" dirty="0"/>
              <a:t>Форматиране на </a:t>
            </a:r>
            <a:r>
              <a:rPr lang="bg-BG" dirty="0" smtClean="0"/>
              <a:t>символи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59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Задаване на шрифт и размер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733" y="2990788"/>
            <a:ext cx="4782511" cy="1660343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2549769" y="1538654"/>
            <a:ext cx="1529861" cy="729761"/>
          </a:xfrm>
          <a:prstGeom prst="wedgeRoundRectCallout">
            <a:avLst>
              <a:gd name="adj1" fmla="val 38565"/>
              <a:gd name="adj2" fmla="val 15611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Шрифт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3763108" y="3156438"/>
            <a:ext cx="1714500" cy="465993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5679832" y="1626578"/>
            <a:ext cx="1652954" cy="729761"/>
          </a:xfrm>
          <a:prstGeom prst="wedgeRoundRectCallout">
            <a:avLst>
              <a:gd name="adj1" fmla="val -32535"/>
              <a:gd name="adj2" fmla="val 1335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Размер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477608" y="3156437"/>
            <a:ext cx="1608992" cy="465993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0613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Задаване на шрифт и </a:t>
            </a:r>
            <a:r>
              <a:rPr lang="bg-BG" dirty="0" smtClean="0"/>
              <a:t>размер</a:t>
            </a:r>
            <a:r>
              <a:rPr lang="en-US" dirty="0" smtClean="0"/>
              <a:t> – </a:t>
            </a:r>
            <a:r>
              <a:rPr lang="bg-BG" dirty="0" smtClean="0"/>
              <a:t>Видео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0082"/>
            <a:ext cx="12192000" cy="646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07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Задаване на стил и цвят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745" y="2990788"/>
            <a:ext cx="4782511" cy="166034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3867882" y="3718413"/>
            <a:ext cx="2609117" cy="465993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1511544" y="2462579"/>
            <a:ext cx="1529861" cy="729761"/>
          </a:xfrm>
          <a:prstGeom prst="wedgeRoundRectCallout">
            <a:avLst>
              <a:gd name="adj1" fmla="val 98335"/>
              <a:gd name="adj2" fmla="val 1326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Стил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476998" y="3718412"/>
            <a:ext cx="1885951" cy="465993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9445869" y="2462579"/>
            <a:ext cx="1529861" cy="729761"/>
          </a:xfrm>
          <a:prstGeom prst="wedgeRoundRectCallout">
            <a:avLst>
              <a:gd name="adj1" fmla="val -113974"/>
              <a:gd name="adj2" fmla="val 13653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Цвят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167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Задаване на стил и </a:t>
            </a:r>
            <a:r>
              <a:rPr lang="bg-BG" dirty="0" smtClean="0"/>
              <a:t>цвят</a:t>
            </a:r>
            <a:r>
              <a:rPr lang="en-US" dirty="0" smtClean="0"/>
              <a:t> – </a:t>
            </a:r>
            <a:r>
              <a:rPr lang="bg-BG" dirty="0" smtClean="0"/>
              <a:t>Видео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7671"/>
            <a:ext cx="12192000" cy="64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03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SoftUni3_1">
  <a:themeElements>
    <a:clrScheme name="Custom 2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8709</TotalTime>
  <Words>497</Words>
  <Application>Microsoft Office PowerPoint</Application>
  <PresentationFormat>Widescreen</PresentationFormat>
  <Paragraphs>105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맑은 고딕</vt:lpstr>
      <vt:lpstr>Arial</vt:lpstr>
      <vt:lpstr>Calibri</vt:lpstr>
      <vt:lpstr>Comic Sans MS</vt:lpstr>
      <vt:lpstr>Consolas</vt:lpstr>
      <vt:lpstr>Courier New</vt:lpstr>
      <vt:lpstr>Times New Roman</vt:lpstr>
      <vt:lpstr>Wingdings</vt:lpstr>
      <vt:lpstr>Wingdings 2</vt:lpstr>
      <vt:lpstr>1_SoftUni3_1</vt:lpstr>
      <vt:lpstr>Форматиране на текст на ниво символи и ниво абзац</vt:lpstr>
      <vt:lpstr>Съдържание</vt:lpstr>
      <vt:lpstr>PowerPoint Presentation</vt:lpstr>
      <vt:lpstr>Характеристики на символ</vt:lpstr>
      <vt:lpstr>PowerPoint Presentation</vt:lpstr>
      <vt:lpstr>Задаване на шрифт и размер</vt:lpstr>
      <vt:lpstr>Задаване на шрифт и размер – Видео</vt:lpstr>
      <vt:lpstr>Задаване на стил и цвят</vt:lpstr>
      <vt:lpstr>Задаване на стил и цвят – Видео</vt:lpstr>
      <vt:lpstr>PowerPoint Presentation</vt:lpstr>
      <vt:lpstr>Скритите символи в компютърния текст</vt:lpstr>
      <vt:lpstr>PowerPoint Presentation</vt:lpstr>
      <vt:lpstr>Подравняване и междуредово разстояние на абзац</vt:lpstr>
      <vt:lpstr>Подравняване на абзац</vt:lpstr>
      <vt:lpstr>Подравняване на абзац – Видео</vt:lpstr>
      <vt:lpstr>Задаване на междуредово разстояние – Видео </vt:lpstr>
      <vt:lpstr>Форматиране на абзац от диалоговия прозорец</vt:lpstr>
      <vt:lpstr>Форматиране на абзац от диалоговия прозорец</vt:lpstr>
      <vt:lpstr>Отстъп</vt:lpstr>
      <vt:lpstr>Обобщение</vt:lpstr>
      <vt:lpstr>PowerPoint Presentation</vt:lpstr>
      <vt:lpstr>Лиценз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 the Trainers</dc:title>
  <dc:subject>Train the Trainers - – Practical Training Course @ SoftUni</dc:subject>
  <dc:creator>Software University Foundation</dc:creator>
  <cp:keywords>Trainers, Trainer, Train the Trainers, Software University, SoftUni, programming, coding, software development, education, training, course</cp:keywords>
  <dc:description>Train the Trainers Course @ SoftUni – https://softuni.bg/opencourses/train-the-trainers</dc:description>
  <cp:lastModifiedBy>PC</cp:lastModifiedBy>
  <cp:revision>1187</cp:revision>
  <dcterms:created xsi:type="dcterms:W3CDTF">2018-05-23T13:08:44Z</dcterms:created>
  <dcterms:modified xsi:type="dcterms:W3CDTF">2023-09-30T10:52:30Z</dcterms:modified>
  <cp:category>computer programming, programming</cp:category>
</cp:coreProperties>
</file>

<file path=docProps/thumbnail.jpeg>
</file>